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0" r:id="rId25"/>
    <p:sldId id="279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Inter" panose="020B0604020202020204" charset="0"/>
      <p:regular r:id="rId32"/>
      <p:bold r:id="rId33"/>
    </p:embeddedFont>
    <p:embeddedFont>
      <p:font typeface="Inter-Regular" panose="020B0604020202020204" charset="0"/>
      <p:regular r:id="rId34"/>
      <p:bold r:id="rId35"/>
    </p:embeddedFont>
    <p:embeddedFont>
      <p:font typeface="Maven Pro" panose="020B0604020202020204" charset="0"/>
      <p:regular r:id="rId36"/>
      <p:bold r:id="rId37"/>
    </p:embeddedFont>
    <p:embeddedFont>
      <p:font typeface="Source Sans Pro" panose="020B0503030403020204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823FCD1-B861-4678-A5FF-037A79F58010}">
  <a:tblStyle styleId="{6823FCD1-B861-4678-A5FF-037A79F580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931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c95ab000b5_1_5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c95ab000b5_1_5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c95ab000b5_1_6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c95ab000b5_1_6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c95ab000b5_1_5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c95ab000b5_1_5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ca59c3bcd1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ca59c3bcd1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GDP per Capita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Change in Imports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Change in Export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Government Revenue/GDP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c95ab000b5_1_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c95ab000b5_1_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c95ab000b5_1_5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c95ab000b5_1_5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ca59c3bcd1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ca59c3bcd1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ca59c3bcd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ca59c3bcd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c95ab000b5_1_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c95ab000b5_1_6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ca59c3bcd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ca59c3bcd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95ab000b5_1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95ab000b5_1_6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ca59c3bcd1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ca59c3bcd1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ca59c3bcd1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ca59c3bcd1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ca59c3bcd1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ca59c3bcd1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c95ab000b5_1_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c95ab000b5_1_6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c95ab000b5_1_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c95ab000b5_1_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95ab000b5_1_4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c95ab000b5_1_4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c95ab000b5_1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c95ab000b5_1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c95ab000b5_1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c95ab000b5_1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Moody’s classified Greek bonds as investment grade for a long time, and only changed to worse “junk” status shortly before Greece defaulted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c95ab000b5_1_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c95ab000b5_1_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c95ab000b5_1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c95ab000b5_1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c95ab000b5_1_5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c95ab000b5_1_5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c95ab000b5_1_5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c95ab000b5_1_5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2"/>
            </a:gs>
            <a:gs pos="100000">
              <a:schemeClr val="dk1"/>
            </a:gs>
          </a:gsLst>
          <a:lin ang="8100019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37875" y="1662450"/>
            <a:ext cx="7068300" cy="181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">
  <p:cSld name="BLANK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099331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/>
          <p:nvPr/>
        </p:nvSpPr>
        <p:spPr>
          <a:xfrm>
            <a:off x="0" y="1455585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FFFFFF">
              <a:alpha val="234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5" name="Google Shape;55;p1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6" name="Google Shape;56;p1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" name="Google Shape;62;p1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63" name="Google Shape;63;p1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1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1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68" name="Google Shape;68;p1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1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71" name="Google Shape;71;p1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1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74" name="Google Shape;74;p1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1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1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81" name="Google Shape;81;p1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_1">
  <p:cSld name="TITLE_AND_BODY_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3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3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3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3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" name="Google Shape;91;p13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92" name="Google Shape;92;p13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" name="Google Shape;94;p13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95" name="Google Shape;95;p13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97;p13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98" name="Google Shape;98;p13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" name="Google Shape;100;p13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3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1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lt2"/>
            </a:gs>
            <a:gs pos="50000">
              <a:schemeClr val="accent1"/>
            </a:gs>
            <a:gs pos="100000">
              <a:schemeClr val="accent2"/>
            </a:gs>
          </a:gsLst>
          <a:lin ang="8099331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1037875" y="1323600"/>
            <a:ext cx="5654700" cy="297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275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●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lvl="1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○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lvl="2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■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lvl="3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●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lvl="4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○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lvl="5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■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lvl="6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●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lvl="7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○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lvl="8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-Regular"/>
              <a:buChar char="■"/>
              <a:defRPr sz="29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/>
          <p:nvPr/>
        </p:nvSpPr>
        <p:spPr>
          <a:xfrm>
            <a:off x="961675" y="52799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accent2"/>
                </a:solidFill>
              </a:rPr>
              <a:t>“</a:t>
            </a:r>
            <a:endParaRPr sz="9600" b="1">
              <a:solidFill>
                <a:schemeClr val="accent2"/>
              </a:solidFill>
            </a:endParaRPr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FFFFFF">
              <a:alpha val="234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037825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803623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1037875" y="1353950"/>
            <a:ext cx="2191800" cy="30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460026" y="1353950"/>
            <a:ext cx="2191800" cy="30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5882177" y="1353950"/>
            <a:ext cx="2191800" cy="30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0" y="2625823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63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1037875" y="4177700"/>
            <a:ext cx="70683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0" y="1455585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63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r9sF_MUhpXNL5xjwo5_TMS0VUFTTL2x-/view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4"/>
          <p:cNvSpPr txBox="1">
            <a:spLocks noGrp="1"/>
          </p:cNvSpPr>
          <p:nvPr>
            <p:ph type="ctrTitle"/>
          </p:nvPr>
        </p:nvSpPr>
        <p:spPr>
          <a:xfrm>
            <a:off x="1684350" y="751900"/>
            <a:ext cx="60261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Sovereign Risk Modeling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1"/>
          </p:nvPr>
        </p:nvSpPr>
        <p:spPr>
          <a:xfrm>
            <a:off x="1684350" y="2804500"/>
            <a:ext cx="6026100" cy="79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Capstone Project for Metis Data Science Bootcamp: Winter 2021 Cohort</a:t>
            </a:r>
            <a:endParaRPr sz="2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4"/>
          <p:cNvSpPr txBox="1"/>
          <p:nvPr/>
        </p:nvSpPr>
        <p:spPr>
          <a:xfrm>
            <a:off x="1684350" y="4130850"/>
            <a:ext cx="57753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By: Gabriel Vieira Equitz</a:t>
            </a:r>
            <a:endParaRPr sz="1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Presented: March 24, 2021</a:t>
            </a:r>
            <a:endParaRPr sz="1600"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Information</a:t>
            </a:r>
            <a:endParaRPr/>
          </a:p>
        </p:txBody>
      </p:sp>
      <p:sp>
        <p:nvSpPr>
          <p:cNvPr id="169" name="Google Shape;169;p23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nter"/>
              <a:buChar char="-"/>
            </a:pPr>
            <a:r>
              <a:rPr lang="en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Algorithms: XGBoost in the web app (only want user to see best model)</a:t>
            </a:r>
            <a:endParaRPr sz="18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nter"/>
              <a:buChar char="-"/>
            </a:pPr>
            <a:r>
              <a:rPr lang="en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Metrics: Precision, Recall, AUC (unbalanced dataset, Accuracy is less important) </a:t>
            </a:r>
            <a:endParaRPr sz="18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70" name="Google Shape;17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5200" y="2331238"/>
            <a:ext cx="1287125" cy="128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8700" y="2467848"/>
            <a:ext cx="1497414" cy="80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61699" y="2491775"/>
            <a:ext cx="1365749" cy="96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4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/>
          </a:p>
        </p:txBody>
      </p:sp>
      <p:sp>
        <p:nvSpPr>
          <p:cNvPr id="178" name="Google Shape;178;p24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After preprocessing, features include: GDP per Capita, Unemployment, Export, Import, etc.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>
                <a:solidFill>
                  <a:srgbClr val="000000"/>
                </a:solidFill>
              </a:rPr>
              <a:t>Merging adds Sovereign Default and Restructuring data to anchor IMF dataset (1980-2020).</a:t>
            </a:r>
            <a:endParaRPr sz="18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>
                <a:solidFill>
                  <a:srgbClr val="000000"/>
                </a:solidFill>
              </a:rPr>
              <a:t>EDA: Number of defaults/year</a:t>
            </a:r>
            <a:endParaRPr sz="180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(20th century &gt; 21st century)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179" name="Google Shape;179;p24"/>
          <p:cNvPicPr preferRelativeResize="0"/>
          <p:nvPr/>
        </p:nvPicPr>
        <p:blipFill rotWithShape="1">
          <a:blip r:embed="rId3">
            <a:alphaModFix/>
          </a:blip>
          <a:srcRect l="37003" t="24184" r="12237" b="20736"/>
          <a:stretch/>
        </p:blipFill>
        <p:spPr>
          <a:xfrm>
            <a:off x="5130868" y="2571750"/>
            <a:ext cx="2975309" cy="1816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5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EDA: Null values</a:t>
            </a:r>
            <a:endParaRPr/>
          </a:p>
        </p:txBody>
      </p:sp>
      <p:sp>
        <p:nvSpPr>
          <p:cNvPr id="185" name="Google Shape;185;p25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The macroeconomic data starts in 1980. The model uses the </a:t>
            </a:r>
            <a:r>
              <a:rPr lang="en" sz="1800" b="1">
                <a:latin typeface="Inter"/>
                <a:ea typeface="Inter"/>
                <a:cs typeface="Inter"/>
                <a:sym typeface="Inter"/>
              </a:rPr>
              <a:t>median value</a:t>
            </a:r>
            <a:r>
              <a:rPr lang="en" sz="1800"/>
              <a:t> of the </a:t>
            </a:r>
            <a:r>
              <a:rPr lang="en" sz="1800" b="1">
                <a:latin typeface="Inter"/>
                <a:ea typeface="Inter"/>
                <a:cs typeface="Inter"/>
                <a:sym typeface="Inter"/>
              </a:rPr>
              <a:t>geographic region</a:t>
            </a:r>
            <a:r>
              <a:rPr lang="en" sz="1800"/>
              <a:t> to fill out the </a:t>
            </a:r>
            <a:r>
              <a:rPr lang="en" sz="1800" b="1">
                <a:latin typeface="Inter"/>
                <a:ea typeface="Inter"/>
                <a:cs typeface="Inter"/>
                <a:sym typeface="Inter"/>
              </a:rPr>
              <a:t>missing data</a:t>
            </a:r>
            <a:r>
              <a:rPr lang="en" sz="1800"/>
              <a:t>.</a:t>
            </a: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Geographic regions (based on World Bank classification) are:</a:t>
            </a: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86" name="Google Shape;186;p25"/>
          <p:cNvGraphicFramePr/>
          <p:nvPr/>
        </p:nvGraphicFramePr>
        <p:xfrm>
          <a:off x="952525" y="3016350"/>
          <a:ext cx="7239000" cy="1421040"/>
        </p:xfrm>
        <a:graphic>
          <a:graphicData uri="http://schemas.openxmlformats.org/drawingml/2006/table">
            <a:tbl>
              <a:tblPr>
                <a:noFill/>
                <a:tableStyleId>{6823FCD1-B861-4678-A5FF-037A79F58010}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Inter"/>
                          <a:ea typeface="Inter"/>
                          <a:cs typeface="Inter"/>
                          <a:sym typeface="Inter"/>
                        </a:rPr>
                        <a:t>Americas</a:t>
                      </a:r>
                      <a:endParaRPr sz="1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Asia 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Inter"/>
                          <a:ea typeface="Inter"/>
                          <a:cs typeface="Inter"/>
                          <a:sym typeface="Inter"/>
                        </a:rPr>
                        <a:t>Europe</a:t>
                      </a:r>
                      <a:endParaRPr sz="1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Africa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Inter"/>
                          <a:ea typeface="Inter"/>
                          <a:cs typeface="Inter"/>
                          <a:sym typeface="Inter"/>
                        </a:rPr>
                        <a:t>Scandinavia</a:t>
                      </a:r>
                      <a:endParaRPr sz="1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Latin America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Correlations between Features and Probability of Default (PD)</a:t>
            </a:r>
            <a:endParaRPr/>
          </a:p>
        </p:txBody>
      </p:sp>
      <p:sp>
        <p:nvSpPr>
          <p:cNvPr id="192" name="Google Shape;192;p26"/>
          <p:cNvSpPr txBox="1">
            <a:spLocks noGrp="1"/>
          </p:cNvSpPr>
          <p:nvPr>
            <p:ph type="body" idx="1"/>
          </p:nvPr>
        </p:nvSpPr>
        <p:spPr>
          <a:xfrm>
            <a:off x="1037825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Positive (+)</a:t>
            </a:r>
            <a:endParaRPr sz="18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ource Sans Pro"/>
              <a:buChar char="-"/>
            </a:pPr>
            <a:r>
              <a:rPr lang="en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Debt over GDP</a:t>
            </a:r>
            <a:endParaRPr sz="18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nter"/>
              <a:buChar char="-"/>
            </a:pPr>
            <a:r>
              <a:rPr lang="en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Annual Inflation</a:t>
            </a:r>
            <a:endParaRPr sz="18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nter"/>
              <a:buChar char="-"/>
            </a:pPr>
            <a:r>
              <a:rPr lang="en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Unemployment Rate </a:t>
            </a:r>
            <a:endParaRPr sz="1800"/>
          </a:p>
        </p:txBody>
      </p:sp>
      <p:sp>
        <p:nvSpPr>
          <p:cNvPr id="193" name="Google Shape;193;p26"/>
          <p:cNvSpPr txBox="1">
            <a:spLocks noGrp="1"/>
          </p:cNvSpPr>
          <p:nvPr>
            <p:ph type="body" idx="2"/>
          </p:nvPr>
        </p:nvSpPr>
        <p:spPr>
          <a:xfrm>
            <a:off x="4803623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Negative (-)</a:t>
            </a:r>
            <a:endParaRPr sz="18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nter"/>
              <a:buChar char="-"/>
            </a:pPr>
            <a:r>
              <a:rPr lang="en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GDP per Capita</a:t>
            </a:r>
            <a:endParaRPr sz="18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nter"/>
              <a:buChar char="-"/>
            </a:pPr>
            <a:r>
              <a:rPr lang="en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Change in Imports</a:t>
            </a:r>
            <a:endParaRPr sz="18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nter"/>
              <a:buChar char="-"/>
            </a:pPr>
            <a:r>
              <a:rPr lang="en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Change in Export</a:t>
            </a:r>
            <a:endParaRPr sz="18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nter"/>
              <a:buChar char="-"/>
            </a:pPr>
            <a:r>
              <a:rPr lang="en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Gov Revenue/GDP</a:t>
            </a:r>
            <a:endParaRPr sz="18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ource Sans Pro"/>
              <a:buChar char="-"/>
            </a:pPr>
            <a:r>
              <a:rPr lang="en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Gov Expenditure/ GDP </a:t>
            </a:r>
            <a:endParaRPr sz="18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nter"/>
              <a:buChar char="-"/>
            </a:pPr>
            <a:r>
              <a:rPr lang="en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Gov Lending minus Borrowing</a:t>
            </a:r>
            <a:endParaRPr sz="18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nter"/>
              <a:buChar char="-"/>
            </a:pPr>
            <a:r>
              <a:rPr lang="en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Exports minus Imports </a:t>
            </a:r>
            <a:endParaRPr sz="18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nter"/>
              <a:buChar char="-"/>
            </a:pPr>
            <a:r>
              <a:rPr lang="en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Share of the World GDP</a:t>
            </a:r>
            <a:endParaRPr sz="18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94" name="Google Shape;19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2025987" y="2854201"/>
            <a:ext cx="1326075" cy="165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7907001" y="2773725"/>
            <a:ext cx="1173074" cy="181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>
            <a:spLocks noGrp="1"/>
          </p:cNvSpPr>
          <p:nvPr>
            <p:ph type="title"/>
          </p:nvPr>
        </p:nvSpPr>
        <p:spPr>
          <a:xfrm>
            <a:off x="1037875" y="876175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Findings: Biggest Predictor</a:t>
            </a:r>
            <a:endParaRPr/>
          </a:p>
        </p:txBody>
      </p:sp>
      <p:sp>
        <p:nvSpPr>
          <p:cNvPr id="201" name="Google Shape;201;p27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nter"/>
              <a:buChar char="-"/>
            </a:pPr>
            <a:r>
              <a:rPr lang="en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Richer countries (higher GDP per capita) are less likely to default. It is important to keep debt low. </a:t>
            </a:r>
            <a:endParaRPr sz="18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 sz="1800"/>
              <a:t>Importance of each variables by AUC (Predictive power)</a:t>
            </a:r>
            <a:endParaRPr sz="1800"/>
          </a:p>
        </p:txBody>
      </p:sp>
      <p:pic>
        <p:nvPicPr>
          <p:cNvPr id="202" name="Google Shape;202;p27"/>
          <p:cNvPicPr preferRelativeResize="0"/>
          <p:nvPr/>
        </p:nvPicPr>
        <p:blipFill rotWithShape="1">
          <a:blip r:embed="rId3">
            <a:alphaModFix/>
          </a:blip>
          <a:srcRect l="24494" t="17347" b="10818"/>
          <a:stretch/>
        </p:blipFill>
        <p:spPr>
          <a:xfrm>
            <a:off x="2246137" y="2403125"/>
            <a:ext cx="4651723" cy="2489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953100" cy="209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XGBoost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>
                <a:solidFill>
                  <a:srgbClr val="000000"/>
                </a:solidFill>
              </a:rPr>
              <a:t>AUC = 0.84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Precision = 0.43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Recall = 0.12</a:t>
            </a: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</a:endParaRPr>
          </a:p>
        </p:txBody>
      </p:sp>
      <p:sp>
        <p:nvSpPr>
          <p:cNvPr id="208" name="Google Shape;208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209" name="Google Shape;209;p28"/>
          <p:cNvPicPr preferRelativeResize="0"/>
          <p:nvPr/>
        </p:nvPicPr>
        <p:blipFill rotWithShape="1">
          <a:blip r:embed="rId3">
            <a:alphaModFix/>
          </a:blip>
          <a:srcRect l="20621" t="42961" r="45549" b="16331"/>
          <a:stretch/>
        </p:blipFill>
        <p:spPr>
          <a:xfrm>
            <a:off x="3887775" y="1679175"/>
            <a:ext cx="4022376" cy="2722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9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Error Types</a:t>
            </a:r>
            <a:endParaRPr/>
          </a:p>
        </p:txBody>
      </p:sp>
      <p:sp>
        <p:nvSpPr>
          <p:cNvPr id="215" name="Google Shape;215;p29"/>
          <p:cNvSpPr txBox="1">
            <a:spLocks noGrp="1"/>
          </p:cNvSpPr>
          <p:nvPr>
            <p:ph type="body" idx="1"/>
          </p:nvPr>
        </p:nvSpPr>
        <p:spPr>
          <a:xfrm>
            <a:off x="1037825" y="1353950"/>
            <a:ext cx="3302400" cy="13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u="sng"/>
              <a:t>False Positive</a:t>
            </a:r>
            <a:r>
              <a:rPr lang="en" sz="1800"/>
              <a:t> </a:t>
            </a:r>
            <a:r>
              <a:rPr lang="en" sz="1800" b="1">
                <a:solidFill>
                  <a:srgbClr val="FF0000"/>
                </a:solidFill>
                <a:latin typeface="Inter"/>
                <a:ea typeface="Inter"/>
                <a:cs typeface="Inter"/>
                <a:sym typeface="Inter"/>
              </a:rPr>
              <a:t>(+)</a:t>
            </a:r>
            <a:endParaRPr sz="1800" b="1">
              <a:solidFill>
                <a:srgbClr val="FF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Model falsely predicts sovereign default where there is none.</a:t>
            </a:r>
            <a:endParaRPr sz="1800" u="sng"/>
          </a:p>
        </p:txBody>
      </p:sp>
      <p:sp>
        <p:nvSpPr>
          <p:cNvPr id="216" name="Google Shape;216;p29"/>
          <p:cNvSpPr txBox="1">
            <a:spLocks noGrp="1"/>
          </p:cNvSpPr>
          <p:nvPr>
            <p:ph type="body" idx="2"/>
          </p:nvPr>
        </p:nvSpPr>
        <p:spPr>
          <a:xfrm>
            <a:off x="4803625" y="1353950"/>
            <a:ext cx="3302400" cy="13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u="sng"/>
              <a:t>False Negative</a:t>
            </a:r>
            <a:r>
              <a:rPr lang="en" sz="1800"/>
              <a:t> </a:t>
            </a:r>
            <a:r>
              <a:rPr lang="en" sz="1800" b="1">
                <a:solidFill>
                  <a:srgbClr val="FF0000"/>
                </a:solidFill>
                <a:latin typeface="Inter"/>
                <a:ea typeface="Inter"/>
                <a:cs typeface="Inter"/>
                <a:sym typeface="Inter"/>
              </a:rPr>
              <a:t>(-)</a:t>
            </a:r>
            <a:endParaRPr sz="1800" b="1">
              <a:solidFill>
                <a:srgbClr val="FF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Model falsely predicts no sovereign default where there is default.</a:t>
            </a:r>
            <a:endParaRPr sz="1800" u="sng"/>
          </a:p>
        </p:txBody>
      </p:sp>
      <p:sp>
        <p:nvSpPr>
          <p:cNvPr id="217" name="Google Shape;217;p29"/>
          <p:cNvSpPr txBox="1"/>
          <p:nvPr/>
        </p:nvSpPr>
        <p:spPr>
          <a:xfrm>
            <a:off x="1037875" y="3425675"/>
            <a:ext cx="70683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Inter-Regular"/>
                <a:ea typeface="Inter-Regular"/>
                <a:cs typeface="Inter-Regular"/>
                <a:sym typeface="Inter-Regular"/>
              </a:rPr>
              <a:t>False Negatives are more concerning, as investors stand to lose more money from holding bonds of a country that defaults than failing to invest in a country that doesn’t default</a:t>
            </a:r>
            <a:endParaRPr sz="1800">
              <a:latin typeface="Inter-Regular"/>
              <a:ea typeface="Inter-Regular"/>
              <a:cs typeface="Inter-Regular"/>
              <a:sym typeface="Inter-Regular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 txBox="1">
            <a:spLocks noGrp="1"/>
          </p:cNvSpPr>
          <p:nvPr>
            <p:ph type="body" idx="1"/>
          </p:nvPr>
        </p:nvSpPr>
        <p:spPr>
          <a:xfrm>
            <a:off x="618825" y="1247175"/>
            <a:ext cx="7639200" cy="209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sz="1800" dirty="0"/>
              <a:t>The model predicts well the countries that do not default, which is important for interest rate evaluations.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 dirty="0"/>
              <a:t>It missed a greater number of countries that defaults. 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 u="sng" dirty="0"/>
              <a:t>Precision = 0.43</a:t>
            </a:r>
            <a:r>
              <a:rPr lang="en" sz="1800" dirty="0"/>
              <a:t>				</a:t>
            </a:r>
            <a:r>
              <a:rPr lang="en" sz="1800" u="sng" dirty="0"/>
              <a:t>Recall = 0.12</a:t>
            </a:r>
            <a:endParaRPr sz="1800" u="sng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Errors are reasonably large as macroeconomics does not explain all defaults.</a:t>
            </a:r>
            <a:endParaRPr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  <p:sp>
        <p:nvSpPr>
          <p:cNvPr id="223" name="Google Shape;223;p3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7639200" cy="57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 Results</a:t>
            </a:r>
            <a:endParaRPr/>
          </a:p>
        </p:txBody>
      </p:sp>
      <p:graphicFrame>
        <p:nvGraphicFramePr>
          <p:cNvPr id="224" name="Google Shape;224;p30"/>
          <p:cNvGraphicFramePr/>
          <p:nvPr/>
        </p:nvGraphicFramePr>
        <p:xfrm>
          <a:off x="618825" y="3140840"/>
          <a:ext cx="7498550" cy="1892750"/>
        </p:xfrm>
        <a:graphic>
          <a:graphicData uri="http://schemas.openxmlformats.org/drawingml/2006/table">
            <a:tbl>
              <a:tblPr>
                <a:noFill/>
                <a:tableStyleId>{6823FCD1-B861-4678-A5FF-037A79F58010}</a:tableStyleId>
              </a:tblPr>
              <a:tblGrid>
                <a:gridCol w="2403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92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3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Predicted No Default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Predicted Yes Default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4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Actual No Default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accent4"/>
                          </a:solidFill>
                        </a:rPr>
                        <a:t>2265</a:t>
                      </a:r>
                      <a:endParaRPr sz="1800" b="1">
                        <a:solidFill>
                          <a:schemeClr val="accent4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0000"/>
                          </a:solidFill>
                        </a:rPr>
                        <a:t>29</a:t>
                      </a:r>
                      <a:endParaRPr sz="1800" b="1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5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Actual Yes Default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0000"/>
                          </a:solidFill>
                        </a:rPr>
                        <a:t>164</a:t>
                      </a:r>
                      <a:endParaRPr sz="1800" b="1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accent4"/>
                          </a:solidFill>
                        </a:rPr>
                        <a:t>22</a:t>
                      </a:r>
                      <a:endParaRPr sz="1800" b="1">
                        <a:solidFill>
                          <a:schemeClr val="accent4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1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Web App</a:t>
            </a:r>
            <a:endParaRPr/>
          </a:p>
        </p:txBody>
      </p:sp>
      <p:sp>
        <p:nvSpPr>
          <p:cNvPr id="230" name="Google Shape;230;p31"/>
          <p:cNvSpPr txBox="1">
            <a:spLocks noGrp="1"/>
          </p:cNvSpPr>
          <p:nvPr>
            <p:ph type="body" idx="1"/>
          </p:nvPr>
        </p:nvSpPr>
        <p:spPr>
          <a:xfrm>
            <a:off x="1037825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Made w/ Streamlit</a:t>
            </a:r>
            <a:endParaRPr sz="1800" dirty="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Host on Heroku</a:t>
            </a:r>
            <a:endParaRPr sz="1800" dirty="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Choose Country, Year, Model</a:t>
            </a:r>
            <a:endParaRPr sz="1800" dirty="0"/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sz="1800" dirty="0"/>
              <a:t>Adjust features (by %)</a:t>
            </a:r>
            <a:endParaRPr dirty="0"/>
          </a:p>
        </p:txBody>
      </p:sp>
      <p:sp>
        <p:nvSpPr>
          <p:cNvPr id="231" name="Google Shape;231;p31"/>
          <p:cNvSpPr txBox="1">
            <a:spLocks noGrp="1"/>
          </p:cNvSpPr>
          <p:nvPr>
            <p:ph type="body" idx="2"/>
          </p:nvPr>
        </p:nvSpPr>
        <p:spPr>
          <a:xfrm>
            <a:off x="4803623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User can change % values based on model or use IMF predictions for years 2021-2025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2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Demonstration</a:t>
            </a:r>
            <a:endParaRPr/>
          </a:p>
        </p:txBody>
      </p:sp>
      <p:sp>
        <p:nvSpPr>
          <p:cNvPr id="237" name="Google Shape;237;p32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238" name="Google Shape;238;p32" title="Editor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7875" y="1232300"/>
            <a:ext cx="6463075" cy="3635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Author: Gabriel Equitz</a:t>
            </a:r>
            <a:endParaRPr/>
          </a:p>
        </p:txBody>
      </p:sp>
      <p:sp>
        <p:nvSpPr>
          <p:cNvPr id="114" name="Google Shape;114;p15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BS in Computer Science, San Francisco State University, 2019</a:t>
            </a:r>
            <a:endParaRPr sz="18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Metis Data Science Bootcamp (2021 Winter Cohort: 1/4/21-3/26/21)</a:t>
            </a:r>
            <a:endParaRPr sz="18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Economics-related Final Project</a:t>
            </a:r>
            <a:endParaRPr sz="1800"/>
          </a:p>
        </p:txBody>
      </p:sp>
      <p:pic>
        <p:nvPicPr>
          <p:cNvPr id="115" name="Google Shape;115;p15"/>
          <p:cNvPicPr preferRelativeResize="0"/>
          <p:nvPr/>
        </p:nvPicPr>
        <p:blipFill rotWithShape="1">
          <a:blip r:embed="rId3">
            <a:alphaModFix/>
          </a:blip>
          <a:srcRect t="6272" r="20760" b="29718"/>
          <a:stretch/>
        </p:blipFill>
        <p:spPr>
          <a:xfrm rot="-5400000">
            <a:off x="6144706" y="2803282"/>
            <a:ext cx="1756047" cy="1891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Advantages</a:t>
            </a:r>
            <a:endParaRPr/>
          </a:p>
        </p:txBody>
      </p:sp>
      <p:sp>
        <p:nvSpPr>
          <p:cNvPr id="244" name="Google Shape;244;p33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sz="1800" dirty="0"/>
              <a:t>Web app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 dirty="0"/>
              <a:t>It is open source, contrary to Moody’s and S&amp;P models.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 dirty="0"/>
              <a:t>Warn investors of the risk of default when investing in Sovereign bonds.</a:t>
            </a:r>
            <a:endParaRPr sz="18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4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 Correlated with Avoiding Sovereign Default</a:t>
            </a:r>
            <a:endParaRPr/>
          </a:p>
        </p:txBody>
      </p:sp>
      <p:sp>
        <p:nvSpPr>
          <p:cNvPr id="250" name="Google Shape;250;p34"/>
          <p:cNvSpPr txBox="1">
            <a:spLocks noGrp="1"/>
          </p:cNvSpPr>
          <p:nvPr>
            <p:ph type="body" idx="1"/>
          </p:nvPr>
        </p:nvSpPr>
        <p:spPr>
          <a:xfrm>
            <a:off x="3608900" y="1494600"/>
            <a:ext cx="2191800" cy="30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ource Sans Pro"/>
              <a:buChar char="-"/>
            </a:pPr>
            <a:r>
              <a:rPr lang="en" b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Increasing trade</a:t>
            </a:r>
            <a:r>
              <a:rPr lang="en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(both imports and exports)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51" name="Google Shape;251;p34"/>
          <p:cNvSpPr txBox="1">
            <a:spLocks noGrp="1"/>
          </p:cNvSpPr>
          <p:nvPr>
            <p:ph type="body" idx="2"/>
          </p:nvPr>
        </p:nvSpPr>
        <p:spPr>
          <a:xfrm>
            <a:off x="1037876" y="1494600"/>
            <a:ext cx="2191800" cy="30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ource Sans Pro"/>
              <a:buChar char="-"/>
            </a:pPr>
            <a:r>
              <a:rPr lang="en" b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Keeping debt low as % of GDP </a:t>
            </a:r>
            <a:r>
              <a:rPr lang="en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(unlike Greece)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52" name="Google Shape;252;p34"/>
          <p:cNvSpPr txBox="1">
            <a:spLocks noGrp="1"/>
          </p:cNvSpPr>
          <p:nvPr>
            <p:ph type="body" idx="3"/>
          </p:nvPr>
        </p:nvSpPr>
        <p:spPr>
          <a:xfrm>
            <a:off x="5882175" y="1494600"/>
            <a:ext cx="2191800" cy="2889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ource Sans Pro"/>
              <a:buChar char="-"/>
            </a:pPr>
            <a:r>
              <a:rPr lang="en" b="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Keeping balanced budget</a:t>
            </a:r>
            <a:endParaRPr b="1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53" name="Google Shape;253;p34"/>
          <p:cNvPicPr preferRelativeResize="0"/>
          <p:nvPr/>
        </p:nvPicPr>
        <p:blipFill rotWithShape="1">
          <a:blip r:embed="rId3">
            <a:alphaModFix/>
          </a:blip>
          <a:srcRect l="4814" r="3652"/>
          <a:stretch/>
        </p:blipFill>
        <p:spPr>
          <a:xfrm>
            <a:off x="3757775" y="3021712"/>
            <a:ext cx="1894058" cy="137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0850" y="2932719"/>
            <a:ext cx="1465850" cy="14512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4"/>
          <p:cNvPicPr preferRelativeResize="0"/>
          <p:nvPr/>
        </p:nvPicPr>
        <p:blipFill rotWithShape="1">
          <a:blip r:embed="rId5">
            <a:alphaModFix/>
          </a:blip>
          <a:srcRect l="47602" t="10519" b="10503"/>
          <a:stretch/>
        </p:blipFill>
        <p:spPr>
          <a:xfrm>
            <a:off x="6179925" y="3021713"/>
            <a:ext cx="1432676" cy="1379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5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Potential</a:t>
            </a:r>
            <a:endParaRPr/>
          </a:p>
        </p:txBody>
      </p:sp>
      <p:sp>
        <p:nvSpPr>
          <p:cNvPr id="261" name="Google Shape;261;p35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More frequent data (monthly &gt; quarterly &gt; annual)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Accurate/complete 20th century data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Try to use paid data, such as country reserves and political risk measures</a:t>
            </a:r>
            <a:endParaRPr sz="18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for Watching</a:t>
            </a:r>
            <a:endParaRPr/>
          </a:p>
        </p:txBody>
      </p:sp>
      <p:sp>
        <p:nvSpPr>
          <p:cNvPr id="267" name="Google Shape;267;p36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68" name="Google Shape;268;p36"/>
          <p:cNvPicPr preferRelativeResize="0"/>
          <p:nvPr/>
        </p:nvPicPr>
        <p:blipFill rotWithShape="1">
          <a:blip r:embed="rId3">
            <a:alphaModFix/>
          </a:blip>
          <a:srcRect l="11348" t="23993" r="11348" b="14750"/>
          <a:stretch/>
        </p:blipFill>
        <p:spPr>
          <a:xfrm>
            <a:off x="1037875" y="1232300"/>
            <a:ext cx="7068300" cy="315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7EC67-6D55-4B78-9632-E806D7F2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Appendix: Gif of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D14F03-9816-4E90-86C8-E097658A42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Showed video as I know how to pause &amp; start it</a:t>
            </a:r>
          </a:p>
        </p:txBody>
      </p:sp>
      <p:pic>
        <p:nvPicPr>
          <p:cNvPr id="5" name="Picture 4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DA45CC0C-D481-4FA7-BA58-82A87B5A4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825" y="1809813"/>
            <a:ext cx="5715000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4410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7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Appendix 2</a:t>
            </a:r>
            <a:endParaRPr dirty="0"/>
          </a:p>
        </p:txBody>
      </p:sp>
      <p:pic>
        <p:nvPicPr>
          <p:cNvPr id="275" name="Google Shape;275;p37"/>
          <p:cNvPicPr preferRelativeResize="0"/>
          <p:nvPr/>
        </p:nvPicPr>
        <p:blipFill rotWithShape="1">
          <a:blip r:embed="rId3">
            <a:alphaModFix/>
          </a:blip>
          <a:srcRect l="20234" t="32695" r="45318" b="26602"/>
          <a:stretch/>
        </p:blipFill>
        <p:spPr>
          <a:xfrm>
            <a:off x="5374100" y="1679175"/>
            <a:ext cx="3144922" cy="209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9863" y="2762750"/>
            <a:ext cx="2013075" cy="100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7"/>
          <p:cNvPicPr preferRelativeResize="0"/>
          <p:nvPr/>
        </p:nvPicPr>
        <p:blipFill rotWithShape="1">
          <a:blip r:embed="rId5">
            <a:alphaModFix/>
          </a:blip>
          <a:srcRect l="20966" t="34925" r="46497" b="20932"/>
          <a:stretch/>
        </p:blipFill>
        <p:spPr>
          <a:xfrm>
            <a:off x="618825" y="1355850"/>
            <a:ext cx="1783723" cy="1361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>
            <a:spLocks noGrp="1"/>
          </p:cNvSpPr>
          <p:nvPr>
            <p:ph type="body" idx="1"/>
          </p:nvPr>
        </p:nvSpPr>
        <p:spPr>
          <a:xfrm>
            <a:off x="618825" y="1128800"/>
            <a:ext cx="7983900" cy="209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Governments of countries borrow money, mainly issuing bonds. </a:t>
            </a:r>
            <a:endParaRPr sz="18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nter"/>
              <a:buChar char="-"/>
            </a:pPr>
            <a:r>
              <a:rPr lang="en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The bonds are sold to investors. </a:t>
            </a:r>
            <a:endParaRPr sz="18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nter"/>
              <a:buChar char="-"/>
            </a:pPr>
            <a:r>
              <a:rPr lang="en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Associated with each bond there is an interest rate, which is paid periodically, with the principal paid after a certain number of years.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121" name="Google Shape;121;p1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7983900" cy="57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to Sovereign Risk</a:t>
            </a:r>
            <a:endParaRPr/>
          </a:p>
        </p:txBody>
      </p:sp>
      <p:pic>
        <p:nvPicPr>
          <p:cNvPr id="122" name="Google Shape;12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5750" y="2698325"/>
            <a:ext cx="1892500" cy="189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>
            <a:spLocks noGrp="1"/>
          </p:cNvSpPr>
          <p:nvPr>
            <p:ph type="body" idx="1"/>
          </p:nvPr>
        </p:nvSpPr>
        <p:spPr>
          <a:xfrm>
            <a:off x="618825" y="1208850"/>
            <a:ext cx="7993800" cy="209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Some of these countries fail to pay back, and go into </a:t>
            </a:r>
            <a:r>
              <a:rPr lang="en" sz="1800" b="1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Sovereign Default</a:t>
            </a:r>
            <a:endParaRPr sz="1800" b="1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- The larger the probability of default, the the larger the interest rate is expected to be. </a:t>
            </a:r>
            <a:endParaRPr sz="18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		Interest rate</a:t>
            </a:r>
            <a:endParaRPr sz="18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			          Probability of default</a:t>
            </a:r>
            <a:endParaRPr sz="18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" name="Google Shape;128;p1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7993800" cy="57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Advice to Bond Buyers</a:t>
            </a:r>
            <a:endParaRPr/>
          </a:p>
        </p:txBody>
      </p:sp>
      <p:pic>
        <p:nvPicPr>
          <p:cNvPr id="129" name="Google Shape;129;p17"/>
          <p:cNvPicPr preferRelativeResize="0"/>
          <p:nvPr/>
        </p:nvPicPr>
        <p:blipFill rotWithShape="1">
          <a:blip r:embed="rId3">
            <a:alphaModFix/>
          </a:blip>
          <a:srcRect l="17750" r="3216" b="22293"/>
          <a:stretch/>
        </p:blipFill>
        <p:spPr>
          <a:xfrm>
            <a:off x="3982725" y="2457350"/>
            <a:ext cx="1735100" cy="177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>
            <a:spLocks noGrp="1"/>
          </p:cNvSpPr>
          <p:nvPr>
            <p:ph type="body" idx="1"/>
          </p:nvPr>
        </p:nvSpPr>
        <p:spPr>
          <a:xfrm>
            <a:off x="618825" y="1247200"/>
            <a:ext cx="3534300" cy="209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Investor services have made poor predictions in the past, on multi-billion dollar bonds</a:t>
            </a:r>
            <a:endParaRPr sz="1800"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Investment grade, then junk</a:t>
            </a:r>
            <a:endParaRPr sz="1800"/>
          </a:p>
        </p:txBody>
      </p:sp>
      <p:sp>
        <p:nvSpPr>
          <p:cNvPr id="135" name="Google Shape;135;p1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</a:t>
            </a:r>
            <a:endParaRPr/>
          </a:p>
        </p:txBody>
      </p:sp>
      <p:pic>
        <p:nvPicPr>
          <p:cNvPr id="136" name="Google Shape;1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2993" y="989475"/>
            <a:ext cx="4698758" cy="340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2986" y="2781616"/>
            <a:ext cx="1578174" cy="1608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Make This Model?</a:t>
            </a:r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Large corporations like such as Moody’s and S&amp;P make similar predictions.</a:t>
            </a:r>
            <a:endParaRPr sz="1800"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However, there is a distinct lack of free, accessible models on Sovereign Default.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None have free web apps hosted.</a:t>
            </a: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4" name="Google Shape;144;p19"/>
          <p:cNvPicPr preferRelativeResize="0"/>
          <p:nvPr/>
        </p:nvPicPr>
        <p:blipFill rotWithShape="1">
          <a:blip r:embed="rId3">
            <a:alphaModFix/>
          </a:blip>
          <a:srcRect t="20727" b="19263"/>
          <a:stretch/>
        </p:blipFill>
        <p:spPr>
          <a:xfrm>
            <a:off x="3190875" y="3254875"/>
            <a:ext cx="2762250" cy="99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 txBox="1">
            <a:spLocks noGrp="1"/>
          </p:cNvSpPr>
          <p:nvPr>
            <p:ph type="body" idx="1"/>
          </p:nvPr>
        </p:nvSpPr>
        <p:spPr>
          <a:xfrm>
            <a:off x="618825" y="1188850"/>
            <a:ext cx="8013900" cy="209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Variables that determine probability of default are </a:t>
            </a:r>
            <a:r>
              <a:rPr lang="en" sz="1800" u="sng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macroeconomic quantities</a:t>
            </a:r>
            <a:r>
              <a:rPr lang="en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, such as GDP per capita, etc.</a:t>
            </a:r>
            <a:endParaRPr sz="18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nter"/>
              <a:buChar char="-"/>
            </a:pPr>
            <a:r>
              <a:rPr lang="en" sz="18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Some defaults are not explained by macroeconomics, because some countries default for political reasons (e.g. Ecuador, 2008)</a:t>
            </a:r>
            <a:endParaRPr sz="18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0" name="Google Shape;150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8013900" cy="57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Affects Sovereign Risk?</a:t>
            </a:r>
            <a:endParaRPr/>
          </a:p>
        </p:txBody>
      </p:sp>
      <p:pic>
        <p:nvPicPr>
          <p:cNvPr id="151" name="Google Shape;15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1712" y="2847625"/>
            <a:ext cx="2348125" cy="181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 of Model</a:t>
            </a:r>
            <a:endParaRPr/>
          </a:p>
        </p:txBody>
      </p:sp>
      <p:sp>
        <p:nvSpPr>
          <p:cNvPr id="157" name="Google Shape;157;p21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 u="sng" dirty="0">
                <a:latin typeface="Inter"/>
                <a:ea typeface="Inter"/>
                <a:cs typeface="Inter"/>
                <a:sym typeface="Inter"/>
              </a:rPr>
              <a:t>Target</a:t>
            </a:r>
            <a:r>
              <a:rPr lang="en" sz="1800" b="1" dirty="0">
                <a:latin typeface="Inter"/>
                <a:ea typeface="Inter"/>
                <a:cs typeface="Inter"/>
                <a:sym typeface="Inter"/>
              </a:rPr>
              <a:t>:</a:t>
            </a:r>
            <a:r>
              <a:rPr lang="en" sz="1800" dirty="0"/>
              <a:t> Find the probability that a country will default on its debt in the next years.</a:t>
            </a:r>
            <a:endParaRPr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Web app allows the user to change the model independent variable values or to use the IMF predictions to calculate the new probability of default. </a:t>
            </a:r>
            <a:endParaRPr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Description</a:t>
            </a:r>
            <a:endParaRPr/>
          </a:p>
        </p:txBody>
      </p:sp>
      <p:sp>
        <p:nvSpPr>
          <p:cNvPr id="163" name="Google Shape;163;p22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CSV files include: 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>
                <a:solidFill>
                  <a:srgbClr val="000000"/>
                </a:solidFill>
              </a:rPr>
              <a:t>Economic data from IMF (1980-2020)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>
                <a:solidFill>
                  <a:srgbClr val="000000"/>
                </a:solidFill>
              </a:rPr>
              <a:t>IMF Projections for 2021-2025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>
                <a:solidFill>
                  <a:srgbClr val="000000"/>
                </a:solidFill>
              </a:rPr>
              <a:t>Data of all Sovereign Defaults and Restructurings* compiled by Professor Christoph Trebesch, Kiel University.</a:t>
            </a:r>
            <a:endParaRPr sz="18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* Restructuring is counted the same as Default for our purposes</a:t>
            </a:r>
            <a:endParaRPr sz="1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900</Words>
  <Application>Microsoft Office PowerPoint</Application>
  <PresentationFormat>On-screen Show (16:9)</PresentationFormat>
  <Paragraphs>138</Paragraphs>
  <Slides>25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Inter-Regular</vt:lpstr>
      <vt:lpstr>Arial</vt:lpstr>
      <vt:lpstr>Calibri</vt:lpstr>
      <vt:lpstr>Inter</vt:lpstr>
      <vt:lpstr>Source Sans Pro</vt:lpstr>
      <vt:lpstr>Maven Pro</vt:lpstr>
      <vt:lpstr>Joan template</vt:lpstr>
      <vt:lpstr>Sovereign Risk Modeling</vt:lpstr>
      <vt:lpstr>About Author: Gabriel Equitz</vt:lpstr>
      <vt:lpstr>Intro to Sovereign Risk</vt:lpstr>
      <vt:lpstr>Advice to Bond Buyers</vt:lpstr>
      <vt:lpstr>Case Study</vt:lpstr>
      <vt:lpstr>Why Make This Model?</vt:lpstr>
      <vt:lpstr>What Affects Sovereign Risk?</vt:lpstr>
      <vt:lpstr>Purpose of Model</vt:lpstr>
      <vt:lpstr>Data Description</vt:lpstr>
      <vt:lpstr>Model Information</vt:lpstr>
      <vt:lpstr>EDA</vt:lpstr>
      <vt:lpstr>EDA: Null values</vt:lpstr>
      <vt:lpstr>Correlations between Features and Probability of Default (PD)</vt:lpstr>
      <vt:lpstr>Findings: Biggest Predictor</vt:lpstr>
      <vt:lpstr>Results</vt:lpstr>
      <vt:lpstr>Error Types</vt:lpstr>
      <vt:lpstr>Confusion Matrix Results</vt:lpstr>
      <vt:lpstr>Web App</vt:lpstr>
      <vt:lpstr>App Demonstration</vt:lpstr>
      <vt:lpstr>Model Advantages</vt:lpstr>
      <vt:lpstr>Recommendations Correlated with Avoiding Sovereign Default</vt:lpstr>
      <vt:lpstr>Future Potential</vt:lpstr>
      <vt:lpstr>Thank You for Watching</vt:lpstr>
      <vt:lpstr>Appendix: Gif of Demo</vt:lpstr>
      <vt:lpstr>Appendix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Sovereign Risk Modeling</dc:title>
  <cp:lastModifiedBy>gabrielequitz@outlook.com</cp:lastModifiedBy>
  <cp:revision>2</cp:revision>
  <dcterms:modified xsi:type="dcterms:W3CDTF">2021-03-26T02:00:54Z</dcterms:modified>
</cp:coreProperties>
</file>